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5"/>
    <p:sldMasterId id="2147483688" r:id="rId6"/>
    <p:sldMasterId id="2147483689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</p:sldIdLst>
  <p:sldSz cy="5143500" cx="9144000"/>
  <p:notesSz cx="6858000" cy="9144000"/>
  <p:embeddedFontLst>
    <p:embeddedFont>
      <p:font typeface="Helvetica Neue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slide" Target="slides/slide16.xml"/><Relationship Id="rId23" Type="http://schemas.openxmlformats.org/officeDocument/2006/relationships/slide" Target="slides/slide1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font" Target="fonts/HelveticaNeue-regular.fntdata"/><Relationship Id="rId25" Type="http://schemas.openxmlformats.org/officeDocument/2006/relationships/slide" Target="slides/slide17.xml"/><Relationship Id="rId28" Type="http://schemas.openxmlformats.org/officeDocument/2006/relationships/font" Target="fonts/HelveticaNeue-italic.fntdata"/><Relationship Id="rId27" Type="http://schemas.openxmlformats.org/officeDocument/2006/relationships/font" Target="fonts/HelveticaNeue-bold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HelveticaNeue-boldItalic.fntdata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jpg>
</file>

<file path=ppt/media/image11.png>
</file>

<file path=ppt/media/image12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4" name="Google Shape;1504;g2d538e9c0b5_2_136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6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2d538e9c0b5_2_152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8" name="Google Shape;1588;g2d538e9c0b5_2_15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2d538e9c0b5_2_153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6" name="Google Shape;1596;g2d538e9c0b5_2_15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d538e9c0b5_2_154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4" name="Google Shape;1604;g2d538e9c0b5_2_154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2d538e9c0b5_2_15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3" name="Google Shape;1613;g2d538e9c0b5_2_155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0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2d538e9c0b5_2_155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2" name="Google Shape;1622;g2d538e9c0b5_2_155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2d538e9c0b5_2_15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1" name="Google Shape;1631;g2d538e9c0b5_2_15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8" name="Shape 1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" name="Google Shape;1639;g2d538e9c0b5_0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0" name="Google Shape;1640;g2d538e9c0b5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7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9" name="Google Shape;1649;g2d538e9c0b5_2_157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0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2" name="Google Shape;1512;g2d538e9c0b5_2_13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7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9" name="Google Shape;1519;g2d538e9c0b5_2_137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g2d538e9c0b5_2_147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7" name="Google Shape;1527;g2d538e9c0b5_2_147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2d538e9c0b5_2_15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6" name="Google Shape;1556;g2d538e9c0b5_2_150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2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g2d538e9c0b5_2_150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4" name="Google Shape;1564;g2d538e9c0b5_2_150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0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2d538e9c0b5_2_15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2" name="Google Shape;1572;g2d538e9c0b5_2_15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8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2d538e9c0b5_2_15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0" name="Google Shape;1580;g2d538e9c0b5_2_15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 showMasterSp="0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showMasterSp="0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" type="body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2" type="sldNum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wo Content" showMasterSp="0">
  <p:cSld name="1_Two Conte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indent="-406400" lvl="1" marL="914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indent="-4064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indent="-406400" lvl="3" marL="18288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indent="-406400" lvl="4" marL="2286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omparison" showMasterSp="0">
  <p:cSld name="1_Comparison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>
            <p:ph idx="1" type="body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b="1" sz="2400"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2" type="body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dir="2700000" dist="71842">
                <a:srgbClr val="232323">
                  <a:alpha val="7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121" id="190" name="Google Shape;190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/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4450" lIns="44450" spcFirstLastPara="1" rIns="44450" wrap="square" tIns="444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b="1" sz="27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92" name="Google Shape;192;p18"/>
          <p:cNvSpPr txBox="1"/>
          <p:nvPr>
            <p:ph idx="1" type="body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44450" spcFirstLastPara="1" rIns="44450" wrap="square" tIns="4445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3" name="Google Shape;193;p18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>
  <p:cSld name="Title and Content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dir="2700000" dist="71842">
                <a:srgbClr val="232323">
                  <a:alpha val="7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121" id="312" name="Google Shape;31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/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4450" lIns="44450" spcFirstLastPara="1" rIns="44450" wrap="square" tIns="444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b="1" sz="27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14" name="Google Shape;314;p19"/>
          <p:cNvSpPr txBox="1"/>
          <p:nvPr>
            <p:ph idx="1" type="body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44450" spcFirstLastPara="1" rIns="44450" wrap="square" tIns="444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5" name="Google Shape;315;p19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>
  <p:cSld name="Section Header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dir="2700000" dist="71842">
                <a:srgbClr val="232323">
                  <a:alpha val="7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121" id="434" name="Google Shape;434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/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44450" spcFirstLastPara="1" rIns="44450" wrap="square" tIns="444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b="1" sz="3000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36" name="Google Shape;436;p20"/>
          <p:cNvSpPr txBox="1"/>
          <p:nvPr>
            <p:ph idx="1" type="body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anchorCtr="0" anchor="b" bIns="44450" lIns="44450" spcFirstLastPara="1" rIns="44450" wrap="square" tIns="444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sz="15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sz="15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sz="15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sz="15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1" sz="15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7" name="Google Shape;437;p20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>
  <p:cSld name="Two Content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dir="2700000" dist="71842">
                <a:srgbClr val="232323">
                  <a:alpha val="7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121" id="556" name="Google Shape;55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/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4450" lIns="44450" spcFirstLastPara="1" rIns="44450" wrap="square" tIns="444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b="1" sz="27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58" name="Google Shape;558;p21"/>
          <p:cNvSpPr txBox="1"/>
          <p:nvPr>
            <p:ph idx="1" type="body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44450" spcFirstLastPara="1" rIns="44450" wrap="square" tIns="444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1" sz="21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1" sz="21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1" sz="21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1" sz="21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1" sz="21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9" name="Google Shape;559;p21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showMasterSp="0">
  <p:cSld name="Comparison"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dir="2700000" dist="71842">
                <a:srgbClr val="232323">
                  <a:alpha val="7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121" id="678" name="Google Shape;678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4450" lIns="44450" spcFirstLastPara="1" rIns="44450" wrap="square" tIns="444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b="1" sz="27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680" name="Google Shape;680;p22"/>
          <p:cNvSpPr txBox="1"/>
          <p:nvPr>
            <p:ph idx="1" type="body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anchorCtr="0" anchor="b" bIns="44450" lIns="44450" spcFirstLastPara="1" rIns="44450" wrap="square" tIns="444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1" name="Google Shape;681;p22"/>
          <p:cNvSpPr txBox="1"/>
          <p:nvPr>
            <p:ph idx="2" type="body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anchorCtr="0" anchor="b" bIns="44450" lIns="44450" spcFirstLastPara="1" rIns="44450" wrap="square" tIns="4445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2" name="Google Shape;682;p22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dir="2700000" dist="71842">
                <a:srgbClr val="232323">
                  <a:alpha val="7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121" id="801" name="Google Shape;80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/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4450" lIns="44450" spcFirstLastPara="1" rIns="44450" wrap="square" tIns="444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b="1" sz="27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803" name="Google Shape;803;p23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dir="2700000" dist="71842">
                <a:srgbClr val="232323">
                  <a:alpha val="7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121" id="922" name="Google Shape;922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>
  <p:cSld name="Content with Caption"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dir="2700000" dist="71842">
                <a:srgbClr val="232323">
                  <a:alpha val="7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121" id="1042" name="Google Shape;1042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/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anchorCtr="0" anchor="b" bIns="44450" lIns="44450" spcFirstLastPara="1" rIns="44450" wrap="square" tIns="444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b="1" sz="15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044" name="Google Shape;1044;p25"/>
          <p:cNvSpPr txBox="1"/>
          <p:nvPr>
            <p:ph idx="1" type="body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44450" spcFirstLastPara="1" rIns="44450" wrap="square" tIns="444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sz="24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sz="24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sz="24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sz="24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sz="24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5" name="Google Shape;1045;p25"/>
          <p:cNvSpPr txBox="1"/>
          <p:nvPr>
            <p:ph idx="2" type="body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44450" spcFirstLastPara="1" rIns="44450" wrap="square" tIns="4445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6" name="Google Shape;1046;p25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>
  <p:cSld name="Picture with Caption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dir="2700000" dist="71842">
                <a:srgbClr val="232323">
                  <a:alpha val="7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121" id="1165" name="Google Shape;116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/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4450" lIns="44450" spcFirstLastPara="1" rIns="44450" wrap="square" tIns="444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b="1" sz="15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167" name="Google Shape;1167;p26"/>
          <p:cNvSpPr/>
          <p:nvPr>
            <p:ph idx="2" type="pic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/>
          <p:nvPr>
            <p:ph idx="1" type="body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44450" spcFirstLastPara="1" rIns="44450" wrap="square" tIns="444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sz="10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sz="10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sz="10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sz="10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1" sz="10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9" name="Google Shape;1169;p26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showMasterSp="0">
  <p:cSld name="Title and Vertical Text"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dir="2700000" dist="71842">
                <a:srgbClr val="232323">
                  <a:alpha val="7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121" id="1288" name="Google Shape;1288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/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4450" lIns="44450" spcFirstLastPara="1" rIns="44450" wrap="square" tIns="444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b="1" sz="27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290" name="Google Shape;1290;p27"/>
          <p:cNvSpPr txBox="1"/>
          <p:nvPr>
            <p:ph idx="1" type="body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44450" spcFirstLastPara="1" rIns="44450" wrap="square" tIns="444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1" name="Google Shape;1291;p27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>
  <p:cSld name="Vertical Title and Text"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rotWithShape="0" dir="2700000" dist="53882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anchorCtr="0" anchor="ctr" bIns="45700" lIns="45700" spcFirstLastPara="1" rIns="45700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r>
                      <a:t/>
                    </a:r>
                    <a:endParaRPr b="0" i="0" sz="1800" u="none" cap="none" strike="noStrik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  <a:effectLst>
              <a:outerShdw blurRad="63500" rotWithShape="0" dir="2700000" dist="71842">
                <a:srgbClr val="232323">
                  <a:alpha val="74901"/>
                </a:srgbClr>
              </a:outerShdw>
            </a:effectLst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121" id="1410" name="Google Shape;1410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/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4450" lIns="44450" spcFirstLastPara="1" rIns="44450" wrap="square" tIns="444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b="1" sz="2700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12" name="Google Shape;1412;p28"/>
          <p:cNvSpPr txBox="1"/>
          <p:nvPr>
            <p:ph idx="1" type="body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4450" lIns="44450" spcFirstLastPara="1" rIns="44450" wrap="square" tIns="444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sz="1800"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3" name="Google Shape;1413;p28"/>
          <p:cNvSpPr txBox="1"/>
          <p:nvPr>
            <p:ph idx="12" type="sldNum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420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3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2" name="Google Shape;1422;p30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3" name="Google Shape;1423;p3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24" name="Google Shape;1424;p3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25" name="Google Shape;1425;p3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ntent">
  <p:cSld name="One Content"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 txBox="1"/>
          <p:nvPr>
            <p:ph idx="1" type="body"/>
          </p:nvPr>
        </p:nvSpPr>
        <p:spPr>
          <a:xfrm>
            <a:off x="899592" y="1113588"/>
            <a:ext cx="7884000" cy="36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indent="-314325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4pPr>
            <a:lvl5pPr indent="-314325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5pPr>
            <a:lvl6pPr indent="-314325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6pPr>
            <a:lvl7pPr indent="-314325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7pPr>
            <a:lvl8pPr indent="-314325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8pPr>
            <a:lvl9pPr indent="-314325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9pPr>
          </a:lstStyle>
          <a:p/>
        </p:txBody>
      </p:sp>
      <p:sp>
        <p:nvSpPr>
          <p:cNvPr id="1428" name="Google Shape;1428;p31"/>
          <p:cNvSpPr txBox="1"/>
          <p:nvPr>
            <p:ph idx="11" type="ftr"/>
          </p:nvPr>
        </p:nvSpPr>
        <p:spPr>
          <a:xfrm rot="-5400000">
            <a:off x="-1234001" y="2544750"/>
            <a:ext cx="3078959" cy="2159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29" name="Google Shape;1429;p3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0" name="Google Shape;1430;p31"/>
          <p:cNvSpPr txBox="1"/>
          <p:nvPr>
            <p:ph type="title"/>
          </p:nvPr>
        </p:nvSpPr>
        <p:spPr>
          <a:xfrm>
            <a:off x="899592" y="249492"/>
            <a:ext cx="7884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43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32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3" name="Google Shape;1433;p32"/>
          <p:cNvSpPr txBox="1"/>
          <p:nvPr>
            <p:ph idx="1" type="subTitle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34" name="Google Shape;1434;p3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35" name="Google Shape;1435;p3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36" name="Google Shape;1436;p3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3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9" name="Google Shape;1439;p33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40" name="Google Shape;1440;p3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41" name="Google Shape;1441;p3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42" name="Google Shape;1442;p3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5" name="Google Shape;1445;p34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46" name="Google Shape;1446;p34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47" name="Google Shape;1447;p3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48" name="Google Shape;1448;p3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49" name="Google Shape;1449;p3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5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2" name="Google Shape;1452;p35"/>
          <p:cNvSpPr txBox="1"/>
          <p:nvPr>
            <p:ph idx="1" type="body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53" name="Google Shape;1453;p35"/>
          <p:cNvSpPr txBox="1"/>
          <p:nvPr>
            <p:ph idx="2" type="body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4" name="Google Shape;1454;p35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55" name="Google Shape;1455;p35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6" name="Google Shape;1456;p3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57" name="Google Shape;1457;p3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58" name="Google Shape;1458;p3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3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1" name="Google Shape;1461;p3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62" name="Google Shape;1462;p3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63" name="Google Shape;1463;p3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3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66" name="Google Shape;1466;p3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67" name="Google Shape;1467;p3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38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0" name="Google Shape;1470;p38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471" name="Google Shape;1471;p38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472" name="Google Shape;1472;p3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73" name="Google Shape;1473;p3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74" name="Google Shape;1474;p3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75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39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7" name="Google Shape;1477;p39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478" name="Google Shape;1478;p39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indent="-2286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indent="-2286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indent="-2286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/>
        </p:txBody>
      </p:sp>
      <p:sp>
        <p:nvSpPr>
          <p:cNvPr id="1479" name="Google Shape;1479;p3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80" name="Google Shape;1480;p3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81" name="Google Shape;1481;p3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4" name="Google Shape;1484;p40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85" name="Google Shape;1485;p4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86" name="Google Shape;1486;p4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87" name="Google Shape;1487;p4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41"/>
          <p:cNvSpPr txBox="1"/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0" name="Google Shape;1490;p41"/>
          <p:cNvSpPr txBox="1"/>
          <p:nvPr>
            <p:ph idx="1" type="body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1" name="Google Shape;1491;p4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92" name="Google Shape;1492;p4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493" name="Google Shape;1493;p4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icture | Negative">
  <p:cSld name="Title Picture | Negative"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42"/>
          <p:cNvSpPr/>
          <p:nvPr>
            <p:ph idx="2" type="pic"/>
          </p:nvPr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rgbClr val="DDE3E7"/>
          </a:solidFill>
          <a:ln>
            <a:noFill/>
          </a:ln>
        </p:spPr>
      </p:sp>
      <p:sp>
        <p:nvSpPr>
          <p:cNvPr id="1496" name="Google Shape;1496;p42"/>
          <p:cNvSpPr txBox="1"/>
          <p:nvPr>
            <p:ph idx="1" type="body"/>
          </p:nvPr>
        </p:nvSpPr>
        <p:spPr>
          <a:xfrm>
            <a:off x="197514" y="3840391"/>
            <a:ext cx="175500" cy="94560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97" name="Google Shape;1497;p42"/>
          <p:cNvSpPr txBox="1"/>
          <p:nvPr>
            <p:ph type="ctrTitle"/>
          </p:nvPr>
        </p:nvSpPr>
        <p:spPr>
          <a:xfrm>
            <a:off x="899592" y="250031"/>
            <a:ext cx="6156000" cy="242925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50"/>
              <a:buFont typeface="Calibri"/>
              <a:buNone/>
              <a:defRPr b="1" i="0" sz="495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8" name="Google Shape;1498;p42"/>
          <p:cNvSpPr txBox="1"/>
          <p:nvPr>
            <p:ph idx="3" type="subTitle"/>
          </p:nvPr>
        </p:nvSpPr>
        <p:spPr>
          <a:xfrm>
            <a:off x="899592" y="2787235"/>
            <a:ext cx="61560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sz="1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99" name="Google Shape;1499;p42"/>
          <p:cNvSpPr txBox="1"/>
          <p:nvPr>
            <p:ph idx="4" type="body"/>
          </p:nvPr>
        </p:nvSpPr>
        <p:spPr>
          <a:xfrm>
            <a:off x="191700" y="270000"/>
            <a:ext cx="256500" cy="3456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0" name="Google Shape;1500;p42"/>
          <p:cNvSpPr txBox="1"/>
          <p:nvPr>
            <p:ph idx="5" type="body"/>
          </p:nvPr>
        </p:nvSpPr>
        <p:spPr>
          <a:xfrm>
            <a:off x="899592" y="4272939"/>
            <a:ext cx="6156684" cy="51305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4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b="0" i="0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431800" lvl="5" marL="27432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431800" lvl="6" marL="32004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431800" lvl="7" marL="36576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431800" lvl="8" marL="4114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b="0" i="0" lang="en" sz="1400" u="none" cap="none" strike="noStrik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16" name="Google Shape;1416;p29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4325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4325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7" name="Google Shape;1417;p2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8" name="Google Shape;1418;p2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19" name="Google Shape;1419;p2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hyperlink" Target="https://github.com/pmacct/pmacct" TargetMode="External"/><Relationship Id="rId5" Type="http://schemas.openxmlformats.org/officeDocument/2006/relationships/hyperlink" Target="https://github.com/NetGauze/NetGauze" TargetMode="External"/><Relationship Id="rId6" Type="http://schemas.openxmlformats.org/officeDocument/2006/relationships/hyperlink" Target="https://github.com/network-analytics/ietf-network-analytics-document-status/tree/main/121/Hackathon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Sidhub723/https-notif-c-collector-fork/tree/development" TargetMode="External"/><Relationship Id="rId4" Type="http://schemas.openxmlformats.org/officeDocument/2006/relationships/hyperlink" Target="https://github.com/MeherRushi/https-notif-servers/" TargetMode="External"/><Relationship Id="rId5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network-analytics/ietf-network-analytics-document-status/tree/main/121/Hackathon" TargetMode="External"/><Relationship Id="rId4" Type="http://schemas.openxmlformats.org/officeDocument/2006/relationships/hyperlink" Target="https://github.com/network-analytics/ietf-network-analytics-document-status/tree/main/120/Hackathon" TargetMode="External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hyperlink" Target="https://datatracker.ietf.org/doc/html/draft-ietf-netconf-yang-library-augmentation" TargetMode="External"/><Relationship Id="rId10" Type="http://schemas.openxmlformats.org/officeDocument/2006/relationships/hyperlink" Target="https://datatracker.ietf.org/doc/html/rfc8525" TargetMode="External"/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atatracker.ietf.org/doc/html/rfc8639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draft-tgraf-netconf-yang-push-observation-time" TargetMode="External"/><Relationship Id="rId5" Type="http://schemas.openxmlformats.org/officeDocument/2006/relationships/hyperlink" Target="https://datatracker.ietf.org/doc/html/draft-ietf-netconf-udp-notif" TargetMode="External"/><Relationship Id="rId6" Type="http://schemas.openxmlformats.org/officeDocument/2006/relationships/hyperlink" Target="https://datatracker.ietf.org/doc/html/draft-ietf-netconf-distributed-notif" TargetMode="External"/><Relationship Id="rId7" Type="http://schemas.openxmlformats.org/officeDocument/2006/relationships/hyperlink" Target="https://datatracker.ietf.org/doc/html/draft-tgraf-netconf-notif-sequencing" TargetMode="External"/><Relationship Id="rId8" Type="http://schemas.openxmlformats.org/officeDocument/2006/relationships/hyperlink" Target="https://datatracker.ietf.org/doc/html/draft-ietf-netconf-yang-notifications-versionin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5.png"/><Relationship Id="rId6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5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43"/>
          <p:cNvSpPr txBox="1"/>
          <p:nvPr>
            <p:ph idx="4294967295" type="ctrTitle"/>
          </p:nvPr>
        </p:nvSpPr>
        <p:spPr>
          <a:xfrm>
            <a:off x="448459" y="465835"/>
            <a:ext cx="4501643" cy="18040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 fontScale="90000"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Calibri"/>
              <a:buNone/>
            </a:pPr>
            <a:r>
              <a:rPr b="1" i="0" lang="en" sz="2800" u="none" cap="none" strike="noStrik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</a:t>
            </a:r>
            <a:br>
              <a:rPr b="1" i="0" lang="en" sz="2800" u="none" cap="none" strike="noStrik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" sz="2800" u="none" cap="none" strike="noStrik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Configured Subscription YANG-Push Publisher Implementations</a:t>
            </a:r>
            <a:br>
              <a:rPr b="0" i="0" lang="en" sz="4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" sz="2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NETCONF &amp; NMOP WG</a:t>
            </a:r>
            <a:endParaRPr/>
          </a:p>
        </p:txBody>
      </p:sp>
      <p:sp>
        <p:nvSpPr>
          <p:cNvPr id="1507" name="Google Shape;1507;p43"/>
          <p:cNvSpPr txBox="1"/>
          <p:nvPr>
            <p:ph idx="4294967295" type="subTitle"/>
          </p:nvPr>
        </p:nvSpPr>
        <p:spPr>
          <a:xfrm>
            <a:off x="4980622" y="3110958"/>
            <a:ext cx="3741363" cy="16636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IETF 121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November 2-3rd, 2024 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b="0" i="0" lang="en" sz="2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Hackathon</a:t>
            </a:r>
            <a:endParaRPr/>
          </a:p>
        </p:txBody>
      </p:sp>
      <p:pic>
        <p:nvPicPr>
          <p:cNvPr id="1508" name="Google Shape;1508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0635" y="2491914"/>
            <a:ext cx="3536184" cy="210817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erson on a scooter next to a body of water&#10;&#10;Description automatically generated" id="1509" name="Google Shape;1509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8429" y="595126"/>
            <a:ext cx="2964936" cy="1976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52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Subscription Notifications</a:t>
            </a:r>
            <a:endParaRPr sz="3800"/>
          </a:p>
        </p:txBody>
      </p:sp>
      <p:sp>
        <p:nvSpPr>
          <p:cNvPr id="1591" name="Google Shape;1591;p52"/>
          <p:cNvSpPr txBox="1"/>
          <p:nvPr>
            <p:ph idx="12" type="sldNum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2" name="Google Shape;1592;p52"/>
          <p:cNvSpPr txBox="1"/>
          <p:nvPr/>
        </p:nvSpPr>
        <p:spPr>
          <a:xfrm>
            <a:off x="608715" y="1165724"/>
            <a:ext cx="3695444" cy="34009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"2024-11-02T16:20:16.989632098+00:00",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11008,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subscription-started</a:t>
            </a: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12345678,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"ietf-yang-push:datastore": "ietf-datastores:operational",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"ietf-yang-push:datastore-xpath-filter": "/state/vrf/l3vrf/interface/loopback/enabled",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"transport": "ietf-udp-notif-transport:udp-notif",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"encoding": "encode-json",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"purpose": "send notifications",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"ietf-distributed-notif:message-publisher-ids": [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0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"ietf-yang-push:on-change":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"sync-on-start": true</a:t>
            </a:r>
            <a:endParaRPr b="0" i="0" sz="7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"ietf-yang-push-revision:module-version": [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"module-name": "vrouter-loopback",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"revision": "2024-04-22"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593" name="Google Shape;1593;p52"/>
          <p:cNvSpPr txBox="1"/>
          <p:nvPr/>
        </p:nvSpPr>
        <p:spPr>
          <a:xfrm>
            <a:off x="4475993" y="1208943"/>
            <a:ext cx="3837093" cy="1569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Subscription-Terminated Notification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"2024-11-02T16:25:19.639303753+00:00",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11014,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subscription-terminated</a:t>
            </a: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12345678,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}}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3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Push Notifications</a:t>
            </a:r>
            <a:endParaRPr sz="3800"/>
          </a:p>
        </p:txBody>
      </p:sp>
      <p:sp>
        <p:nvSpPr>
          <p:cNvPr id="1599" name="Google Shape;1599;p53"/>
          <p:cNvSpPr txBox="1"/>
          <p:nvPr>
            <p:ph idx="12" type="sldNum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0" name="Google Shape;1600;p53"/>
          <p:cNvSpPr txBox="1"/>
          <p:nvPr/>
        </p:nvSpPr>
        <p:spPr>
          <a:xfrm>
            <a:off x="287867" y="1138970"/>
            <a:ext cx="3776133" cy="35161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b="0" i="0" sz="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"2024-11-02T16:25:20.795276882+00:00",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11016,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9,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"vrouter:state":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"vrf": [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"name": "main",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"vrouter-interface:interface":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"physical": [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"name": "ens192",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"counters":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"in-octets": "68993004950",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"in-unicast-pkts": "389889038",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"in-discards": "69240",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"in-errors": "0",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"out-octets": "65180577234",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"out-unicast-pkts": "330829342",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"out-discards": "0",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"out-errors": "0"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}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}</a:t>
            </a:r>
            <a:endParaRPr/>
          </a:p>
        </p:txBody>
      </p:sp>
      <p:sp>
        <p:nvSpPr>
          <p:cNvPr id="1601" name="Google Shape;1601;p53"/>
          <p:cNvSpPr txBox="1"/>
          <p:nvPr/>
        </p:nvSpPr>
        <p:spPr>
          <a:xfrm>
            <a:off x="4064000" y="1112927"/>
            <a:ext cx="4876800" cy="29397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b="0" i="0" sz="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"ietf-notifications:notification":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"2024-11-02T16:21:17.889933885+00:00",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"daisy-ietf-ipf-zbl1843-r-daisy-58",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11010,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8,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"patch-1",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"edit-1",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"replace",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"/vrouter:state/vrf[name='main']/l3vrf[name='A9']/vrouter-interface:interface/vrouter-loopback:loopback[name='Loopback-A9']/enabled",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"vrouter-loopback:enabled": "false"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}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]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5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4"/>
          <p:cNvSpPr txBox="1"/>
          <p:nvPr>
            <p:ph idx="12" type="sldNum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07" name="Google Shape;1607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333" y="1059636"/>
            <a:ext cx="4206679" cy="3979170"/>
          </a:xfrm>
          <a:prstGeom prst="rect">
            <a:avLst/>
          </a:prstGeom>
          <a:noFill/>
          <a:ln>
            <a:noFill/>
          </a:ln>
        </p:spPr>
      </p:pic>
      <p:sp>
        <p:nvSpPr>
          <p:cNvPr id="1608" name="Google Shape;1608;p54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Udp-notif - Segmentation</a:t>
            </a:r>
            <a:endParaRPr sz="3800"/>
          </a:p>
        </p:txBody>
      </p:sp>
      <p:sp>
        <p:nvSpPr>
          <p:cNvPr id="1609" name="Google Shape;1609;p54"/>
          <p:cNvSpPr/>
          <p:nvPr/>
        </p:nvSpPr>
        <p:spPr>
          <a:xfrm>
            <a:off x="121920" y="3226613"/>
            <a:ext cx="1666240" cy="857251"/>
          </a:xfrm>
          <a:prstGeom prst="ellipse">
            <a:avLst/>
          </a:prstGeom>
          <a:solidFill>
            <a:srgbClr val="FF0000">
              <a:alpha val="9803"/>
            </a:srgbClr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0" name="Google Shape;1610;p54"/>
          <p:cNvSpPr txBox="1"/>
          <p:nvPr>
            <p:ph idx="1" type="body"/>
          </p:nvPr>
        </p:nvSpPr>
        <p:spPr>
          <a:xfrm>
            <a:off x="4684771" y="1167729"/>
            <a:ext cx="4206680" cy="19243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1632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b="1" lang="en" sz="1400">
                <a:latin typeface="Calibri"/>
                <a:ea typeface="Calibri"/>
                <a:cs typeface="Calibri"/>
                <a:sym typeface="Calibri"/>
              </a:rPr>
              <a:t>YANG-Push Publisher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Huawei VRP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6WIND VSR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Cisco IOS XR</a:t>
            </a:r>
            <a:endParaRPr/>
          </a:p>
          <a:p>
            <a:pPr indent="0" lvl="0" marL="16329" rtl="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b="1" lang="en" sz="1400">
                <a:latin typeface="Calibri"/>
                <a:ea typeface="Calibri"/>
                <a:cs typeface="Calibri"/>
                <a:sym typeface="Calibri"/>
              </a:rPr>
              <a:t>YANG-Push Receiver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Pmacct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https://github.com/pmacct/pmacct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Netgauze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https://github.com/NetGauze/NetGauze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16329" rtl="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b="1" lang="en" sz="1400">
                <a:latin typeface="Calibri"/>
                <a:ea typeface="Calibri"/>
                <a:cs typeface="Calibri"/>
                <a:sym typeface="Calibri"/>
              </a:rPr>
              <a:t>Tools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Wireshark dissector</a:t>
            </a:r>
            <a:br>
              <a:rPr lang="en" sz="1200"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https://github.com/network-analytics/ietf-network-analytics-document-status/tree/main/121/Hackathon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55"/>
          <p:cNvSpPr txBox="1"/>
          <p:nvPr>
            <p:ph idx="12" type="sldNum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6" name="Google Shape;1616;p5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n" sz="2400"/>
              <a:t>YANG-Push Implementation Status</a:t>
            </a:r>
            <a:br>
              <a:rPr lang="en" sz="3000"/>
            </a:br>
            <a:r>
              <a:rPr lang="en" sz="2100">
                <a:solidFill>
                  <a:srgbClr val="AEABAB"/>
                </a:solidFill>
              </a:rPr>
              <a:t>IETF 121 – MVP 1</a:t>
            </a:r>
            <a:endParaRPr sz="2025">
              <a:solidFill>
                <a:srgbClr val="AEABAB"/>
              </a:solidFill>
            </a:endParaRPr>
          </a:p>
        </p:txBody>
      </p:sp>
      <p:graphicFrame>
        <p:nvGraphicFramePr>
          <p:cNvPr id="1617" name="Google Shape;1617;p55"/>
          <p:cNvGraphicFramePr/>
          <p:nvPr/>
        </p:nvGraphicFramePr>
        <p:xfrm>
          <a:off x="706796" y="13519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816075"/>
                <a:gridCol w="764575"/>
                <a:gridCol w="655350"/>
                <a:gridCol w="703150"/>
                <a:gridCol w="703150"/>
              </a:tblGrid>
              <a:tr h="4852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b="1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VRP</a:t>
                      </a:r>
                      <a:endParaRPr b="1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b="1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4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8639 YANG-Push Subscription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4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YANG-Push Notification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draft-ietf-netconf-udp-notif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draft-ietf-netconf-yang-notifications-versioning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draft-tgraf-netconf-notif-sequencing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draft-tgraf-netconf-yang-push-observation-time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7895 YANG Library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8525 YANG Library (NMDA)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draft-ietf-netconf-yang-library-augmentation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b="0" i="0" sz="1400" u="none" cap="none" strike="noStrike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9196 System and Notification Capabilities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draft-netana-netconf-notif-envelope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</a:tbl>
          </a:graphicData>
        </a:graphic>
      </p:graphicFrame>
      <p:sp>
        <p:nvSpPr>
          <p:cNvPr id="1618" name="Google Shape;1618;p55"/>
          <p:cNvSpPr txBox="1"/>
          <p:nvPr/>
        </p:nvSpPr>
        <p:spPr>
          <a:xfrm>
            <a:off x="706796" y="4698486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121. </a:t>
            </a: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"P" to partially implemented.</a:t>
            </a:r>
            <a:endParaRPr/>
          </a:p>
        </p:txBody>
      </p:sp>
      <p:pic>
        <p:nvPicPr>
          <p:cNvPr descr="A green four leaf clover&#10;&#10;Description automatically generated" id="1619" name="Google Shape;1619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04590" y="1399963"/>
            <a:ext cx="1097280" cy="109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3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56"/>
          <p:cNvSpPr txBox="1"/>
          <p:nvPr>
            <p:ph idx="12" type="sldNum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5" name="Google Shape;1625;p5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n" sz="2400"/>
              <a:t>YANG-Push Implementation Status</a:t>
            </a:r>
            <a:br>
              <a:rPr lang="en" sz="3000"/>
            </a:br>
            <a:r>
              <a:rPr lang="en" sz="2100">
                <a:solidFill>
                  <a:srgbClr val="AEABAB"/>
                </a:solidFill>
              </a:rPr>
              <a:t>IETF 121 – MVP 2</a:t>
            </a:r>
            <a:endParaRPr sz="2025">
              <a:solidFill>
                <a:srgbClr val="AEABAB"/>
              </a:solidFill>
            </a:endParaRPr>
          </a:p>
        </p:txBody>
      </p:sp>
      <p:graphicFrame>
        <p:nvGraphicFramePr>
          <p:cNvPr id="1626" name="Google Shape;1626;p56"/>
          <p:cNvGraphicFramePr/>
          <p:nvPr/>
        </p:nvGraphicFramePr>
        <p:xfrm>
          <a:off x="706796" y="13519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816075"/>
                <a:gridCol w="764575"/>
                <a:gridCol w="655350"/>
                <a:gridCol w="703150"/>
                <a:gridCol w="703150"/>
              </a:tblGrid>
              <a:tr h="4852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b="1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VRP</a:t>
                      </a:r>
                      <a:endParaRPr b="1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b="1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4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draft-ietf-netconf-distributed-notif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4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9254 CBOR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6347/RFC 9147 DTLS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</a:tbl>
          </a:graphicData>
        </a:graphic>
      </p:graphicFrame>
      <p:sp>
        <p:nvSpPr>
          <p:cNvPr id="1627" name="Google Shape;1627;p56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121</a:t>
            </a: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b="0" i="0" sz="12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green four leaf clover&#10;&#10;Description automatically generated" id="1628" name="Google Shape;162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04590" y="1399963"/>
            <a:ext cx="1097280" cy="109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57"/>
          <p:cNvSpPr txBox="1"/>
          <p:nvPr>
            <p:ph idx="12" type="sldNum"/>
          </p:nvPr>
        </p:nvSpPr>
        <p:spPr>
          <a:xfrm>
            <a:off x="8575040" y="4771228"/>
            <a:ext cx="42656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4" name="Google Shape;1634;p5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b="1" lang="en" sz="2400"/>
              <a:t>YANG-Push Implementation Status</a:t>
            </a:r>
            <a:br>
              <a:rPr lang="en" sz="3000"/>
            </a:br>
            <a:r>
              <a:rPr lang="en" sz="2100">
                <a:solidFill>
                  <a:srgbClr val="AEABAB"/>
                </a:solidFill>
              </a:rPr>
              <a:t>IETF 121 – MVP 3</a:t>
            </a:r>
            <a:endParaRPr sz="2025">
              <a:solidFill>
                <a:srgbClr val="AEABAB"/>
              </a:solidFill>
            </a:endParaRPr>
          </a:p>
        </p:txBody>
      </p:sp>
      <p:graphicFrame>
        <p:nvGraphicFramePr>
          <p:cNvPr id="1635" name="Google Shape;1635;p57"/>
          <p:cNvGraphicFramePr/>
          <p:nvPr/>
        </p:nvGraphicFramePr>
        <p:xfrm>
          <a:off x="706796" y="135199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816075"/>
                <a:gridCol w="764575"/>
                <a:gridCol w="655350"/>
                <a:gridCol w="703150"/>
                <a:gridCol w="703150"/>
              </a:tblGrid>
              <a:tr h="4852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b="1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VRP</a:t>
                      </a:r>
                      <a:endParaRPr b="1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b="1"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b="1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" sz="14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on-change subscriptions</a:t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4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  <a:tr h="252475">
                <a:tc>
                  <a:txBody>
                    <a:bodyPr/>
                    <a:lstStyle/>
                    <a:p>
                      <a:pPr indent="0" lvl="0" marL="9144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" sz="14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draft-netana-netconf-yp-transport-capabilities</a:t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t/>
                      </a:r>
                      <a:endParaRPr b="0" i="0" sz="1400" u="none" cap="none" strike="noStrik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7150" marB="0" marR="7150" marL="7150" anchor="b">
                    <a:lnL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CEAF0"/>
                    </a:solidFill>
                  </a:tcPr>
                </a:tc>
              </a:tr>
            </a:tbl>
          </a:graphicData>
        </a:graphic>
      </p:graphicFrame>
      <p:sp>
        <p:nvSpPr>
          <p:cNvPr id="1636" name="Google Shape;1636;p57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121</a:t>
            </a:r>
            <a:r>
              <a:rPr b="0" i="0" lang="en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b="0" i="0" sz="12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green four leaf clover&#10;&#10;Description automatically generated" id="1637" name="Google Shape;1637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04590" y="1399963"/>
            <a:ext cx="1097280" cy="109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58"/>
          <p:cNvSpPr txBox="1"/>
          <p:nvPr>
            <p:ph idx="1" type="body"/>
          </p:nvPr>
        </p:nvSpPr>
        <p:spPr>
          <a:xfrm>
            <a:off x="316550" y="1220950"/>
            <a:ext cx="4774200" cy="35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3350" lvl="0" marL="171450" rtl="0" algn="l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A protocol for </a:t>
            </a:r>
            <a:r>
              <a:rPr b="1" lang="en" sz="1200"/>
              <a:t>sending asynchronous event notifications</a:t>
            </a:r>
            <a:r>
              <a:rPr lang="en" sz="1200"/>
              <a:t> similar to notifications defined in </a:t>
            </a:r>
            <a:r>
              <a:rPr b="1" lang="en" sz="1200"/>
              <a:t>NETCONF Event Notifications</a:t>
            </a:r>
            <a:r>
              <a:rPr lang="en" sz="1200"/>
              <a:t> [RFC5277], but over </a:t>
            </a:r>
            <a:r>
              <a:rPr b="1" lang="en" sz="1200"/>
              <a:t>HTTPS</a:t>
            </a:r>
            <a:r>
              <a:rPr lang="en" sz="1200"/>
              <a:t>.</a:t>
            </a:r>
            <a:endParaRPr sz="1200"/>
          </a:p>
          <a:p>
            <a:pPr indent="-133350" lvl="0" marL="171450" rtl="0" algn="l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Interactions will occur between a publisher which must be a "server" (e.g., a NETCONF or RESTCONF server) and a </a:t>
            </a:r>
            <a:r>
              <a:rPr b="1" lang="en" sz="1200"/>
              <a:t>receiver</a:t>
            </a:r>
            <a:r>
              <a:rPr lang="en" sz="1200"/>
              <a:t> (which </a:t>
            </a:r>
            <a:r>
              <a:rPr b="1" lang="en" sz="1200"/>
              <a:t>need </a:t>
            </a:r>
            <a:br>
              <a:rPr b="1" lang="en" sz="1200"/>
            </a:br>
            <a:r>
              <a:rPr b="1" lang="en" sz="1200"/>
              <a:t>not</a:t>
            </a:r>
            <a:r>
              <a:rPr lang="en" sz="1200"/>
              <a:t> be a NETCONF or RESTCONF server).</a:t>
            </a:r>
            <a:endParaRPr sz="1200"/>
          </a:p>
          <a:p>
            <a:pPr indent="-133350" lvl="0" marL="171450" rtl="0" algn="l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solidFill>
                  <a:srgbClr val="674EA7"/>
                </a:solidFill>
              </a:rPr>
              <a:t>Extended </a:t>
            </a:r>
            <a:r>
              <a:rPr lang="en" sz="1200">
                <a:solidFill>
                  <a:srgbClr val="674EA7"/>
                </a:solidFill>
              </a:rPr>
              <a:t>Implementation in C [*] :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github link</a:t>
            </a:r>
            <a:endParaRPr b="1" sz="1200"/>
          </a:p>
          <a:p>
            <a:pPr indent="-133350" lvl="0" marL="171450" rtl="0" algn="l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solidFill>
                  <a:srgbClr val="92D050"/>
                </a:solidFill>
              </a:rPr>
              <a:t>Python Implementation :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github link</a:t>
            </a:r>
            <a:endParaRPr sz="1200"/>
          </a:p>
          <a:p>
            <a:pPr indent="-133350" lvl="1" marL="514350" rtl="0" algn="l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>
                <a:solidFill>
                  <a:srgbClr val="232323"/>
                </a:solidFill>
              </a:rPr>
              <a:t>Flask : </a:t>
            </a:r>
            <a:r>
              <a:rPr b="1" lang="en" sz="1200">
                <a:solidFill>
                  <a:srgbClr val="232323"/>
                </a:solidFill>
              </a:rPr>
              <a:t>synchronous</a:t>
            </a:r>
            <a:r>
              <a:rPr lang="en" sz="1200">
                <a:solidFill>
                  <a:srgbClr val="232323"/>
                </a:solidFill>
              </a:rPr>
              <a:t> event handler (WSGI) </a:t>
            </a:r>
            <a:endParaRPr sz="1200">
              <a:solidFill>
                <a:srgbClr val="232323"/>
              </a:solidFill>
            </a:endParaRPr>
          </a:p>
          <a:p>
            <a:pPr indent="-133350" lvl="1" marL="514350" rtl="0" algn="l">
              <a:spcBef>
                <a:spcPts val="300"/>
              </a:spcBef>
              <a:spcAft>
                <a:spcPts val="0"/>
              </a:spcAft>
              <a:buClr>
                <a:srgbClr val="232323"/>
              </a:buClr>
              <a:buSzPts val="1200"/>
              <a:buChar char="•"/>
            </a:pPr>
            <a:r>
              <a:rPr lang="en" sz="1200">
                <a:solidFill>
                  <a:srgbClr val="232323"/>
                </a:solidFill>
              </a:rPr>
              <a:t>Fast API : </a:t>
            </a:r>
            <a:r>
              <a:rPr b="1" lang="en" sz="1200">
                <a:solidFill>
                  <a:srgbClr val="232323"/>
                </a:solidFill>
              </a:rPr>
              <a:t>asynchronous</a:t>
            </a:r>
            <a:r>
              <a:rPr lang="en" sz="1200">
                <a:solidFill>
                  <a:srgbClr val="232323"/>
                </a:solidFill>
              </a:rPr>
              <a:t> event handler (ASGI) </a:t>
            </a:r>
            <a:endParaRPr sz="1200">
              <a:solidFill>
                <a:srgbClr val="232323"/>
              </a:solidFill>
            </a:endParaRPr>
          </a:p>
          <a:p>
            <a:pPr indent="-133350" lvl="0" marL="171450" rtl="0" algn="l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Can be made multithreaded </a:t>
            </a:r>
            <a:r>
              <a:rPr lang="en" sz="1200"/>
              <a:t>using</a:t>
            </a:r>
            <a:r>
              <a:rPr lang="en" sz="1200"/>
              <a:t> Gunicorn</a:t>
            </a:r>
            <a:endParaRPr sz="1200"/>
          </a:p>
          <a:p>
            <a:pPr indent="-133350" lvl="0" marL="171450" rtl="0" algn="l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Added </a:t>
            </a:r>
            <a:r>
              <a:rPr b="1" lang="en" sz="1200"/>
              <a:t>validation</a:t>
            </a:r>
            <a:r>
              <a:rPr lang="en" sz="1200"/>
              <a:t> for capability data at collector and relay notification from publisher either by </a:t>
            </a:r>
            <a:r>
              <a:rPr lang="en" sz="1200"/>
              <a:t>integrating</a:t>
            </a:r>
            <a:r>
              <a:rPr lang="en" sz="1200"/>
              <a:t> with </a:t>
            </a:r>
            <a:r>
              <a:rPr b="1" lang="en" sz="1200"/>
              <a:t>sysrepo</a:t>
            </a:r>
            <a:r>
              <a:rPr lang="en" sz="1200"/>
              <a:t> as a object datastore or using </a:t>
            </a:r>
            <a:r>
              <a:rPr b="1" lang="en" sz="1200"/>
              <a:t>libyang</a:t>
            </a:r>
            <a:r>
              <a:rPr lang="en" sz="1200"/>
              <a:t> for validation </a:t>
            </a:r>
            <a:endParaRPr sz="1200"/>
          </a:p>
          <a:p>
            <a:pPr indent="-133350" lvl="0" marL="171450" rtl="0" algn="l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Added dynamic</a:t>
            </a:r>
            <a:r>
              <a:rPr b="1" lang="en" sz="1200"/>
              <a:t> </a:t>
            </a:r>
            <a:r>
              <a:rPr b="1" lang="en" sz="1200"/>
              <a:t>response</a:t>
            </a:r>
            <a:r>
              <a:rPr lang="en" sz="1200"/>
              <a:t> </a:t>
            </a:r>
            <a:r>
              <a:rPr b="1" lang="en" sz="1200"/>
              <a:t>handling</a:t>
            </a:r>
            <a:r>
              <a:rPr lang="en" sz="1200"/>
              <a:t> based on request covering </a:t>
            </a:r>
            <a:r>
              <a:rPr b="1" lang="en" sz="1200"/>
              <a:t>edge cases</a:t>
            </a:r>
            <a:endParaRPr b="1" sz="1200"/>
          </a:p>
          <a:p>
            <a:pPr indent="-133350" lvl="0" marL="171450" rtl="0" algn="l">
              <a:spcBef>
                <a:spcPts val="3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Team : Siddharth Bhat, Vartika T R, Hayyan A, Bharadwaja Meherrushi Ch, Prof Mohit P T ;</a:t>
            </a:r>
            <a:r>
              <a:rPr lang="en" sz="1200"/>
              <a:t>Draft</a:t>
            </a:r>
            <a:r>
              <a:rPr lang="en" sz="1200"/>
              <a:t> authors : Mahesh Jethanandani, Kent Watsen</a:t>
            </a:r>
            <a:endParaRPr sz="1200"/>
          </a:p>
          <a:p>
            <a:pPr indent="45720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17145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643" name="Google Shape;1643;p58"/>
          <p:cNvSpPr txBox="1"/>
          <p:nvPr>
            <p:ph idx="12" type="sldNum"/>
          </p:nvPr>
        </p:nvSpPr>
        <p:spPr>
          <a:xfrm>
            <a:off x="8527378" y="4771225"/>
            <a:ext cx="4743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4" name="Google Shape;1644;p58"/>
          <p:cNvSpPr txBox="1"/>
          <p:nvPr>
            <p:ph type="title"/>
          </p:nvPr>
        </p:nvSpPr>
        <p:spPr>
          <a:xfrm>
            <a:off x="282725" y="19111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b="1" lang="en" sz="2100"/>
              <a:t>Implementation of An HTTPS-based </a:t>
            </a:r>
            <a:br>
              <a:rPr b="1" lang="en" sz="2100"/>
            </a:br>
            <a:r>
              <a:rPr b="1" lang="en" sz="2100"/>
              <a:t>Transport for YANG Notifications</a:t>
            </a:r>
            <a:br>
              <a:rPr lang="en" sz="2700"/>
            </a:br>
            <a:r>
              <a:rPr lang="en" sz="2025">
                <a:solidFill>
                  <a:srgbClr val="AEABAB"/>
                </a:solidFill>
              </a:rPr>
              <a:t>draft-ietf-netconf-https-notif-15</a:t>
            </a:r>
            <a:endParaRPr/>
          </a:p>
        </p:txBody>
      </p:sp>
      <p:sp>
        <p:nvSpPr>
          <p:cNvPr id="1645" name="Google Shape;1645;p58"/>
          <p:cNvSpPr txBox="1"/>
          <p:nvPr/>
        </p:nvSpPr>
        <p:spPr>
          <a:xfrm>
            <a:off x="79725" y="4712700"/>
            <a:ext cx="54321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000">
                <a:solidFill>
                  <a:srgbClr val="674EA7"/>
                </a:solidFill>
                <a:latin typeface="Calibri"/>
                <a:ea typeface="Calibri"/>
                <a:cs typeface="Calibri"/>
                <a:sym typeface="Calibri"/>
              </a:rPr>
              <a:t>* </a:t>
            </a:r>
            <a:r>
              <a:rPr lang="en" sz="1000">
                <a:solidFill>
                  <a:srgbClr val="674EA7"/>
                </a:solidFill>
                <a:latin typeface="Calibri"/>
                <a:ea typeface="Calibri"/>
                <a:cs typeface="Calibri"/>
                <a:sym typeface="Calibri"/>
              </a:rPr>
              <a:t>Purple</a:t>
            </a:r>
            <a:r>
              <a:rPr lang="en" sz="1000">
                <a:solidFill>
                  <a:srgbClr val="674EA7"/>
                </a:solidFill>
                <a:latin typeface="Calibri"/>
                <a:ea typeface="Calibri"/>
                <a:cs typeface="Calibri"/>
                <a:sym typeface="Calibri"/>
              </a:rPr>
              <a:t> marked describes e</a:t>
            </a:r>
            <a:r>
              <a:rPr lang="en" sz="1100">
                <a:solidFill>
                  <a:srgbClr val="674EA7"/>
                </a:solidFill>
                <a:latin typeface="Calibri"/>
                <a:ea typeface="Calibri"/>
                <a:cs typeface="Calibri"/>
                <a:sym typeface="Calibri"/>
              </a:rPr>
              <a:t>xtended implementation </a:t>
            </a:r>
            <a:r>
              <a:rPr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originally implemented by </a:t>
            </a:r>
            <a:r>
              <a:rPr b="1" lang="en" sz="1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Alex Huang Feng.</a:t>
            </a:r>
            <a:endParaRPr b="1" sz="1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0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* green marked describes </a:t>
            </a:r>
            <a:r>
              <a:rPr lang="en" sz="1100">
                <a:solidFill>
                  <a:schemeClr val="accent6"/>
                </a:solidFill>
                <a:latin typeface="Calibri"/>
                <a:ea typeface="Calibri"/>
                <a:cs typeface="Calibri"/>
                <a:sym typeface="Calibri"/>
              </a:rPr>
              <a:t>implementation from scratch </a:t>
            </a:r>
            <a:endParaRPr sz="1000">
              <a:solidFill>
                <a:schemeClr val="accent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46" name="Google Shape;1646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76275" y="586525"/>
            <a:ext cx="3745325" cy="4033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0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/>
          <p:nvPr>
            <p:ph idx="1" type="body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Rob Wilton – Cisco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Nick Corran - Cisco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Emma Rankin – Cisco (remote)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Mathew Green – Cisco (remote)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Samuel Gauthier – 6WIND (remote)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Jérémie Leska – 6WIND (remote)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Liu Bin – Huawei (remote)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Benoit Claise – Huawei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Zhuoyao Lin - Huawei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Ebben Aries – Juniper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James Cummings - Nokia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Paolo Lucente – Pmacct</a:t>
            </a:r>
            <a:endParaRPr sz="1300"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Holger Keller – DT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Daniel Voyer – Bell Canada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Alex Huang-Feng – INSA Lyon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Yannick Buchs – Swisscom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Thomas Graf – Swisscom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Ahmed Elhassany – Swisscom (remote)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/>
              <a:t>Uwe Storbeck – Swisscom (remote)</a:t>
            </a:r>
            <a:endParaRPr/>
          </a:p>
        </p:txBody>
      </p:sp>
      <p:sp>
        <p:nvSpPr>
          <p:cNvPr id="1653" name="Google Shape;1653;p59"/>
          <p:cNvSpPr txBox="1"/>
          <p:nvPr>
            <p:ph idx="12" type="sldNum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-13970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5" name="Google Shape;1655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15972" y="1198879"/>
            <a:ext cx="5343878" cy="3206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3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Hackathon – Plan and Software</a:t>
            </a:r>
            <a:endParaRPr sz="3800"/>
          </a:p>
        </p:txBody>
      </p:sp>
      <p:sp>
        <p:nvSpPr>
          <p:cNvPr id="1515" name="Google Shape;1515;p44"/>
          <p:cNvSpPr txBox="1"/>
          <p:nvPr>
            <p:ph idx="1" type="body"/>
          </p:nvPr>
        </p:nvSpPr>
        <p:spPr>
          <a:xfrm>
            <a:off x="546099" y="1167729"/>
            <a:ext cx="8345352" cy="19243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1632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b="1" lang="en" sz="140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Validate work in progress vendor YANG-Push publisher implementations.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Configure RFC 8641 compliant YANG-Push configured subscription.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Verify output in packet capture before YANG-Push receiver and after transformation.</a:t>
            </a:r>
            <a:endParaRPr/>
          </a:p>
          <a:p>
            <a:pPr indent="0" lvl="0" marL="16329" rtl="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b="1" lang="en" sz="140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/>
          </a:p>
          <a:p>
            <a:pPr indent="0" lvl="0" marL="16329" rtl="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b="1" lang="en" sz="140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Publisher - Huawei VRP </a:t>
            </a:r>
            <a:endParaRPr/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Receiver – Pmacct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-228600" lvl="0" marL="244929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/>
          </a:p>
        </p:txBody>
      </p:sp>
      <p:sp>
        <p:nvSpPr>
          <p:cNvPr id="1516" name="Google Shape;1516;p44"/>
          <p:cNvSpPr txBox="1"/>
          <p:nvPr>
            <p:ph idx="12" type="sldNum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0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Hackathon – Repository</a:t>
            </a:r>
            <a:endParaRPr sz="3800"/>
          </a:p>
        </p:txBody>
      </p:sp>
      <p:sp>
        <p:nvSpPr>
          <p:cNvPr id="1522" name="Google Shape;1522;p45"/>
          <p:cNvSpPr txBox="1"/>
          <p:nvPr>
            <p:ph idx="1" type="body"/>
          </p:nvPr>
        </p:nvSpPr>
        <p:spPr>
          <a:xfrm>
            <a:off x="552873" y="1350609"/>
            <a:ext cx="2549314" cy="19243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16329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b="1" lang="en" sz="1400">
                <a:latin typeface="Calibri"/>
                <a:ea typeface="Calibri"/>
                <a:cs typeface="Calibri"/>
                <a:sym typeface="Calibri"/>
              </a:rPr>
              <a:t>Test Repository</a:t>
            </a:r>
            <a:endParaRPr/>
          </a:p>
          <a:p>
            <a:pPr indent="-285750" lvl="0" marL="302079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https://github.com/network-analytics/ietf-network-analytics-document-status/tree/main/121/Hackathon</a:t>
            </a: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-285750" lvl="0" marL="302079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>
                <a:latin typeface="Calibri"/>
                <a:ea typeface="Calibri"/>
                <a:cs typeface="Calibri"/>
                <a:sym typeface="Calibri"/>
              </a:rPr>
              <a:t>Contains</a:t>
            </a:r>
            <a:endParaRPr/>
          </a:p>
          <a:p>
            <a:pPr indent="-326571" lvl="1" marL="783771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/>
          </a:p>
          <a:p>
            <a:pPr indent="-326571" lvl="1" marL="783771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messages</a:t>
            </a:r>
            <a:endParaRPr/>
          </a:p>
          <a:p>
            <a:pPr indent="-326571" lvl="1" marL="783771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Python script which performed test cases</a:t>
            </a:r>
            <a:endParaRPr sz="1200" u="sng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  <a:hlinkClick r:id="rId4"/>
            </a:endParaRPr>
          </a:p>
          <a:p>
            <a:pPr indent="-171450" lvl="0" marL="302079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rgbClr val="424242"/>
              </a:solidFill>
            </a:endParaRPr>
          </a:p>
        </p:txBody>
      </p:sp>
      <p:sp>
        <p:nvSpPr>
          <p:cNvPr id="1523" name="Google Shape;1523;p45"/>
          <p:cNvSpPr txBox="1"/>
          <p:nvPr>
            <p:ph idx="12" type="sldNum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24" name="Google Shape;1524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45572" y="1350609"/>
            <a:ext cx="4841228" cy="3173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8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46"/>
          <p:cNvSpPr txBox="1"/>
          <p:nvPr>
            <p:ph idx="1" type="body"/>
          </p:nvPr>
        </p:nvSpPr>
        <p:spPr>
          <a:xfrm>
            <a:off x="628650" y="1374530"/>
            <a:ext cx="4075043" cy="286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71450" lvl="0" marL="17145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Subscription to YANG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3"/>
              </a:rPr>
              <a:t>RFC 8639</a:t>
            </a:r>
            <a:endParaRPr sz="1200"/>
          </a:p>
          <a:p>
            <a:pPr indent="-171450" lvl="0" marL="17145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Subscription to YANG Notifications for Datastore Updates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4"/>
              </a:rPr>
              <a:t>RFC 8641</a:t>
            </a:r>
            <a:endParaRPr sz="1200"/>
          </a:p>
          <a:p>
            <a:pPr indent="-171450" lvl="0" marL="17145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UDP-based Transport for Configured Subscriptions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200"/>
          </a:p>
          <a:p>
            <a:pPr indent="-171450" lvl="0" marL="17145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Subscription to Distributed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200"/>
          </a:p>
          <a:p>
            <a:pPr indent="-171450" lvl="0" marL="17145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Support of Hostname and Sequencing in YANG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7"/>
              </a:rPr>
              <a:t>draft-tgraf-netconf-notif-sequencing</a:t>
            </a:r>
            <a:endParaRPr sz="1200"/>
          </a:p>
          <a:p>
            <a:pPr indent="-171450" lvl="0" marL="17145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Support of Versioning in YANG Notifications Subscription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sz="1200"/>
          </a:p>
          <a:p>
            <a:pPr indent="-171450" lvl="0" marL="17145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Support of Network Observation Timestamping in YANG Notifications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9"/>
              </a:rPr>
              <a:t>draft-tgraf-netconf-yang-push-observation-time</a:t>
            </a:r>
            <a:endParaRPr sz="1200"/>
          </a:p>
          <a:p>
            <a:pPr indent="-171450" lvl="0" marL="17145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YANG Library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0"/>
              </a:rPr>
              <a:t>RFC 8525</a:t>
            </a:r>
            <a:endParaRPr sz="1200"/>
          </a:p>
          <a:p>
            <a:pPr indent="-171450" lvl="0" marL="17145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/>
              <a:t>Augmented-by Addition into the IETF-YANG-Library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1"/>
              </a:rPr>
              <a:t>draft-ietf-netconf-yang-library-augmentation</a:t>
            </a:r>
            <a:endParaRPr sz="1200"/>
          </a:p>
        </p:txBody>
      </p:sp>
      <p:sp>
        <p:nvSpPr>
          <p:cNvPr id="1530" name="Google Shape;1530;p46"/>
          <p:cNvSpPr txBox="1"/>
          <p:nvPr>
            <p:ph idx="12" type="sldNum"/>
          </p:nvPr>
        </p:nvSpPr>
        <p:spPr>
          <a:xfrm>
            <a:off x="8690920" y="4771228"/>
            <a:ext cx="310688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1" name="Google Shape;1531;p4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b="1" lang="en" sz="2100"/>
              <a:t>An Architecture for YANG-Push </a:t>
            </a:r>
            <a:br>
              <a:rPr b="1" lang="en" sz="2100"/>
            </a:br>
            <a:r>
              <a:rPr b="1" lang="en" sz="2100"/>
              <a:t>to Apache Kafka Integration </a:t>
            </a:r>
            <a:br>
              <a:rPr lang="en" sz="2700"/>
            </a:br>
            <a:r>
              <a:rPr lang="en" sz="2025">
                <a:solidFill>
                  <a:srgbClr val="AEABAB"/>
                </a:solidFill>
              </a:rPr>
              <a:t>draft-ietf-nmop-yang-kafka-integration</a:t>
            </a:r>
            <a:endParaRPr/>
          </a:p>
        </p:txBody>
      </p:sp>
      <p:sp>
        <p:nvSpPr>
          <p:cNvPr id="1532" name="Google Shape;1532;p46"/>
          <p:cNvSpPr txBox="1"/>
          <p:nvPr/>
        </p:nvSpPr>
        <p:spPr>
          <a:xfrm>
            <a:off x="4839087" y="98428"/>
            <a:ext cx="4304913" cy="50478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Time Series Database                    |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Ingest Data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According to Schema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Time Series Database Ingestion              |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Get |  ^                                   ^ (9) Validate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Serialized Message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Issue                        | (8) Serialize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YANG-Push Message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annotated Schema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Schema             (6) Post       | ID on Producer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  |  Data Collection   |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--------------&gt;  | YANG-Push Receiver |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(7) Issue        +--------------------+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Schema ID     (4) Get |  ^ (3) Receive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YANG-Push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Subscription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Start Message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^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(5) Publish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YANG-Push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with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Notif.   v  |   | Subscr. ID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Capabilities     +--------------------+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Subscription    | (2) Subscribe    | YANG-Push Publisher|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---------------&gt; +--------------------+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alibri"/>
              <a:buNone/>
            </a:pPr>
            <a:r>
              <a:t/>
            </a:r>
            <a:endParaRPr b="0" i="0" sz="7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Figure 1: End to End Workflow</a:t>
            </a:r>
            <a:endParaRPr b="0" i="0" sz="7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33" name="Google Shape;1533;p46"/>
          <p:cNvSpPr/>
          <p:nvPr/>
        </p:nvSpPr>
        <p:spPr>
          <a:xfrm>
            <a:off x="6777769" y="2540114"/>
            <a:ext cx="2366231" cy="2368036"/>
          </a:xfrm>
          <a:prstGeom prst="ellipse">
            <a:avLst/>
          </a:prstGeom>
          <a:solidFill>
            <a:srgbClr val="FF0000">
              <a:alpha val="9803"/>
            </a:srgbClr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/>
          <p:nvPr>
            <p:ph idx="4294967295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650" u="none" cap="none" strike="noStrik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b="0" i="0" lang="en" sz="3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Data Processing Pipeline</a:t>
            </a:r>
            <a:endParaRPr/>
          </a:p>
        </p:txBody>
      </p:sp>
      <p:pic>
        <p:nvPicPr>
          <p:cNvPr descr="Apache Kafka (@apachekafka) / Twitter" id="1540" name="Google Shape;1540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32976" y="1971862"/>
            <a:ext cx="834012" cy="834012"/>
          </a:xfrm>
          <a:prstGeom prst="rect">
            <a:avLst/>
          </a:prstGeom>
          <a:noFill/>
          <a:ln>
            <a:noFill/>
          </a:ln>
        </p:spPr>
      </p:pic>
      <p:sp>
        <p:nvSpPr>
          <p:cNvPr id="1541" name="Google Shape;1541;p47"/>
          <p:cNvSpPr txBox="1"/>
          <p:nvPr/>
        </p:nvSpPr>
        <p:spPr>
          <a:xfrm>
            <a:off x="6033349" y="1556337"/>
            <a:ext cx="2759006" cy="2446824"/>
          </a:xfrm>
          <a:prstGeom prst="rect">
            <a:avLst/>
          </a:prstGeom>
          <a:solidFill>
            <a:schemeClr val="l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"2024-11-01T14:01:36.147Z",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70,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"ietf-subscribed-notifications:subscription-terminated":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pic>
        <p:nvPicPr>
          <p:cNvPr id="1542" name="Google Shape;1542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0506" y="2075904"/>
            <a:ext cx="625929" cy="625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" name="Google Shape;1543;p47"/>
          <p:cNvPicPr preferRelativeResize="0"/>
          <p:nvPr/>
        </p:nvPicPr>
        <p:blipFill rotWithShape="1">
          <a:blip r:embed="rId5">
            <a:alphaModFix/>
          </a:blip>
          <a:srcRect b="0" l="0" r="0" t="57805"/>
          <a:stretch/>
        </p:blipFill>
        <p:spPr>
          <a:xfrm>
            <a:off x="1582178" y="2119021"/>
            <a:ext cx="1736271" cy="5396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4" name="Google Shape;1544;p47"/>
          <p:cNvCxnSpPr>
            <a:endCxn id="1542" idx="1"/>
          </p:cNvCxnSpPr>
          <p:nvPr/>
        </p:nvCxnSpPr>
        <p:spPr>
          <a:xfrm>
            <a:off x="2891006" y="2388869"/>
            <a:ext cx="7395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0000">
              <a:srgbClr val="000000">
                <a:alpha val="37647"/>
              </a:srgbClr>
            </a:outerShdw>
          </a:effectLst>
        </p:spPr>
      </p:cxnSp>
      <p:cxnSp>
        <p:nvCxnSpPr>
          <p:cNvPr id="1545" name="Google Shape;1545;p47"/>
          <p:cNvCxnSpPr>
            <a:stCxn id="1542" idx="3"/>
            <a:endCxn id="1540" idx="1"/>
          </p:cNvCxnSpPr>
          <p:nvPr/>
        </p:nvCxnSpPr>
        <p:spPr>
          <a:xfrm>
            <a:off x="4256435" y="2388869"/>
            <a:ext cx="876600" cy="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med" w="med" type="triangle"/>
          </a:ln>
          <a:effectLst>
            <a:outerShdw blurRad="38100" rotWithShape="0" dir="5400000" dist="20000">
              <a:srgbClr val="000000">
                <a:alpha val="37647"/>
              </a:srgbClr>
            </a:outerShdw>
          </a:effectLst>
        </p:spPr>
      </p:cxnSp>
      <p:sp>
        <p:nvSpPr>
          <p:cNvPr id="1546" name="Google Shape;1546;p47"/>
          <p:cNvSpPr txBox="1"/>
          <p:nvPr/>
        </p:nvSpPr>
        <p:spPr>
          <a:xfrm>
            <a:off x="2823789" y="251001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 Push</a:t>
            </a:r>
            <a:b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7" name="Google Shape;1547;p47"/>
          <p:cNvSpPr txBox="1"/>
          <p:nvPr/>
        </p:nvSpPr>
        <p:spPr>
          <a:xfrm>
            <a:off x="4141825" y="2510015"/>
            <a:ext cx="1257310" cy="461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 Kafka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 Message</a:t>
            </a:r>
            <a:endParaRPr/>
          </a:p>
        </p:txBody>
      </p:sp>
      <p:cxnSp>
        <p:nvCxnSpPr>
          <p:cNvPr id="1548" name="Google Shape;1548;p47"/>
          <p:cNvCxnSpPr/>
          <p:nvPr/>
        </p:nvCxnSpPr>
        <p:spPr>
          <a:xfrm>
            <a:off x="4799601" y="3090950"/>
            <a:ext cx="1067100" cy="638100"/>
          </a:xfrm>
          <a:prstGeom prst="bentConnector3">
            <a:avLst>
              <a:gd fmla="val 1039" name="adj1"/>
            </a:avLst>
          </a:prstGeom>
          <a:noFill/>
          <a:ln cap="flat" cmpd="sng" w="9525">
            <a:solidFill>
              <a:srgbClr val="BD4B48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549" name="Google Shape;1549;p47"/>
          <p:cNvSpPr txBox="1"/>
          <p:nvPr/>
        </p:nvSpPr>
        <p:spPr>
          <a:xfrm>
            <a:off x="1950705" y="1614241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Publisher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0" name="Google Shape;1550;p47"/>
          <p:cNvSpPr txBox="1"/>
          <p:nvPr/>
        </p:nvSpPr>
        <p:spPr>
          <a:xfrm>
            <a:off x="3499362" y="1616119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Receiver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1" name="Google Shape;1551;p47"/>
          <p:cNvSpPr txBox="1"/>
          <p:nvPr/>
        </p:nvSpPr>
        <p:spPr>
          <a:xfrm>
            <a:off x="4997928" y="145469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</a:t>
            </a:r>
            <a:b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Kafka</a:t>
            </a:r>
            <a:endParaRPr b="0" i="0" sz="12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2" name="Google Shape;1552;p47"/>
          <p:cNvCxnSpPr/>
          <p:nvPr/>
        </p:nvCxnSpPr>
        <p:spPr>
          <a:xfrm rot="5400000">
            <a:off x="2751628" y="3443601"/>
            <a:ext cx="975900" cy="270600"/>
          </a:xfrm>
          <a:prstGeom prst="bentConnector3">
            <a:avLst>
              <a:gd fmla="val 100868" name="adj1"/>
            </a:avLst>
          </a:prstGeom>
          <a:noFill/>
          <a:ln cap="flat" cmpd="sng" w="9525">
            <a:solidFill>
              <a:srgbClr val="BD4B48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id="1553" name="Google Shape;1553;p4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3542" y="3012346"/>
            <a:ext cx="3066136" cy="1924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48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Cisco IOS XR – Subscription Notifications</a:t>
            </a:r>
            <a:endParaRPr sz="3800"/>
          </a:p>
        </p:txBody>
      </p:sp>
      <p:sp>
        <p:nvSpPr>
          <p:cNvPr id="1559" name="Google Shape;1559;p48"/>
          <p:cNvSpPr txBox="1"/>
          <p:nvPr>
            <p:ph idx="12" type="sldNum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0" name="Google Shape;1560;p48"/>
          <p:cNvSpPr txBox="1"/>
          <p:nvPr/>
        </p:nvSpPr>
        <p:spPr>
          <a:xfrm>
            <a:off x="608715" y="1165724"/>
            <a:ext cx="3695444" cy="29700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"2024-11-02T14:38:22.598Z",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13,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subscription-started</a:t>
            </a: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"ietf-yang-push:datastore": "IOS-XR",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"ietf-yang-push:datastore-xpath-filter": "Cisco-IOS-XR-pfi-im-cmd-oper:interfaces/interface-xr/interface[interface-name='Loopback13']",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"transport": "transport",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"module-version": [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"module-name": "Cisco-IOS-XR-pfi-im-cmd-oper",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"revision": "2024-02-29"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],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"encoding": "encode-json",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"ietf-yang-push:periodic":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"period": 4500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sp>
        <p:nvSpPr>
          <p:cNvPr id="1561" name="Google Shape;1561;p48"/>
          <p:cNvSpPr txBox="1"/>
          <p:nvPr/>
        </p:nvSpPr>
        <p:spPr>
          <a:xfrm>
            <a:off x="4475993" y="1208943"/>
            <a:ext cx="3837093" cy="14619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Subscription-Terminated Notification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"2024-11-02T14:43:24.981Z",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21,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</a:t>
            </a: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subscription-terminated</a:t>
            </a: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5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49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Cisco IOS XR – Push Notifications</a:t>
            </a:r>
            <a:endParaRPr sz="3800"/>
          </a:p>
        </p:txBody>
      </p:sp>
      <p:sp>
        <p:nvSpPr>
          <p:cNvPr id="1567" name="Google Shape;1567;p49"/>
          <p:cNvSpPr txBox="1"/>
          <p:nvPr>
            <p:ph idx="12" type="sldNum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8" name="Google Shape;1568;p49"/>
          <p:cNvSpPr txBox="1"/>
          <p:nvPr/>
        </p:nvSpPr>
        <p:spPr>
          <a:xfrm>
            <a:off x="287867" y="1138970"/>
            <a:ext cx="3776133" cy="29397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b="0" i="0" sz="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"2024-11-02T14:44:30.000Z",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23,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"2024-11-02T14:44:30.000Z",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"current-accounting",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"Cisco-IOS-XR-pfi-im-cmd-oper:interfaces":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"interface-xr":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"interface": [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"interface-name": "Loopback13",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"interface-handle": "Loopback13",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"interface-type": "IFT_LOOPBACK",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"hardware-type-string": "Loopback interface(s)",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"state": "im-state-up",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"line-state": "im-state-up",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"encapsulation": "loopback",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"encapsulation-type-string": "Loopback",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"mtu": 1500,</a:t>
            </a:r>
            <a:endParaRPr/>
          </a:p>
        </p:txBody>
      </p:sp>
      <p:sp>
        <p:nvSpPr>
          <p:cNvPr id="1569" name="Google Shape;1569;p49"/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b="0" i="0" sz="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"2024-11-02T14:54:32.529Z",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1,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"2024-11-02T14:54:32.517Z",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"state-changed",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"TODO - insert patch-id here",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"1",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"replace",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"/Cisco-IOS-XR-pfi-im-cmd-oper:interfaces/interface-xr/interface[interface-name='Loopback13']",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"Cisco-IOS-XR-pfi-im-cmd-oper:interface":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"interface-name": "Loopback13",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"interface-handle": "Loopback13",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"interface-type": "IFT_LOOPBACK",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"hardware-type-string": "Loopback interface(s)",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"state": "im-state-admin-down",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"line-state": "im-state-admin-down",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3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50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Huawei VRP – Push Notifications</a:t>
            </a:r>
            <a:endParaRPr sz="3800"/>
          </a:p>
        </p:txBody>
      </p:sp>
      <p:sp>
        <p:nvSpPr>
          <p:cNvPr id="1575" name="Google Shape;1575;p50"/>
          <p:cNvSpPr txBox="1"/>
          <p:nvPr>
            <p:ph idx="12" type="sldNum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6" name="Google Shape;1576;p50"/>
          <p:cNvSpPr txBox="1"/>
          <p:nvPr/>
        </p:nvSpPr>
        <p:spPr>
          <a:xfrm>
            <a:off x="287867" y="1138970"/>
            <a:ext cx="3938693" cy="35161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b="0" i="0" sz="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"2024-11-02T10:30:52Z",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"ipf-zbl1243-r-daisy-21",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5,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push-update</a:t>
            </a: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"2024-11-02T10:30:52Z",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"current-accounting",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"ietf-distributed-notif:message-publisher-id": 16974853,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"datastore-contents":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"huawei-ifm:ifm":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"interfaces":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"interface": [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"name": "GigabitEthernet0/3/11",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"mib-statistics":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"receive-byte": "33448478274",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"send-byte": "20330971890",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"receive-packet": "75363920",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"send-packet": "103904697",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"receive-unicast-packet": "75340369",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"receive-multicast-packet": "23548",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"receive-broad-packet": "3",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"send-unicast-packet": "103904697",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"send-multicast-packet": "0",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"send-broad-packet": "0",</a:t>
            </a:r>
            <a:endParaRPr/>
          </a:p>
        </p:txBody>
      </p:sp>
      <p:sp>
        <p:nvSpPr>
          <p:cNvPr id="1577" name="Google Shape;1577;p50"/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b="0" i="0" sz="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"2024-11-02T10:38:52Z",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"ietf-notification-sequencing:sysName": "ipf-zbl1243-r-daisy-21",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"ietf-notification-sequencing:sequenceNumber": 69,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"ietf-yang-push:</a:t>
            </a: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push-change-update</a:t>
            </a: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5,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"ietf-yp-observation:timestamp": "2024-11-02T10:38:52Z",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"ietf-yp-observation:point-in-time": "state-changed",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"ietf-distributed-notif:message-publisher-id": 16974841,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"datastore-changes":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"yang-patch":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"patch-id": 19,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"edit": [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"edit-id": "edit1",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"operation": "merge",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"target": "/huawei-ifm:ifm/interfaces/interface[name=GigabitEthernet0/3/9]/dynamic",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"value":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"dynamic": {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"link-status": "down"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}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1"/>
          <p:cNvSpPr txBox="1"/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Huawei VRP – YANG Library</a:t>
            </a:r>
            <a:endParaRPr sz="3800"/>
          </a:p>
        </p:txBody>
      </p:sp>
      <p:sp>
        <p:nvSpPr>
          <p:cNvPr id="1583" name="Google Shape;1583;p51"/>
          <p:cNvSpPr txBox="1"/>
          <p:nvPr>
            <p:ph idx="12" type="sldNum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84" name="Google Shape;1584;p51"/>
          <p:cNvSpPr txBox="1"/>
          <p:nvPr/>
        </p:nvSpPr>
        <p:spPr>
          <a:xfrm>
            <a:off x="287867" y="1138970"/>
            <a:ext cx="3938693" cy="13256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RPC &lt;get&gt; Request</a:t>
            </a:r>
            <a:endParaRPr b="0" i="0" sz="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&lt;?xml version="1.0" encoding="UTF-8"?&gt;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&lt;rpc xmlns="urn:ietf:params:xml:ns:netconf:base:1.0" message-id="2"&gt;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&lt;get&gt;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&lt;filter type="subtree"&gt;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&lt;yang-library xmlns="urn:ietf:params:xml:ns:yang:ietf-yang-library" /&gt;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&lt;/filter&gt;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&lt;/get&gt;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&lt;/rpc&gt;</a:t>
            </a:r>
            <a:endParaRPr/>
          </a:p>
        </p:txBody>
      </p:sp>
      <p:sp>
        <p:nvSpPr>
          <p:cNvPr id="1585" name="Google Shape;1585;p51"/>
          <p:cNvSpPr txBox="1"/>
          <p:nvPr/>
        </p:nvSpPr>
        <p:spPr>
          <a:xfrm>
            <a:off x="4064000" y="1112927"/>
            <a:ext cx="4876800" cy="35161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RPC reply</a:t>
            </a:r>
            <a:endParaRPr b="0" i="0" sz="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&lt;?xml version="1.0" encoding="UTF-8"?&gt;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&lt;rpc-reply message-id="2" xmlns="urn:ietf:params:xml:ns:netconf:base:1.0"&gt;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&lt;data&gt;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&lt;yang-library xmlns="urn:ietf:params:xml:ns:yang:ietf-yang-library"&gt;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&lt;content-id&gt;3880047851&lt;/content-id&gt;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&lt;module-set&gt;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&lt;name&gt;config-module&lt;/name&gt;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&lt;module&gt;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&lt;name&gt;openconfig-acl&lt;/name&gt;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&lt;revision&gt;2017-05-26&lt;/revision&gt;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&lt;namespace&gt;http://openconfig.net/yang/acl&lt;/namespace&gt;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&lt;deviation&gt;huawei-openconfig-acl-deviations-OC-NE-M2K-B&lt;/deviation&gt;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&lt;/module&gt;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&lt;module&gt;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&lt;name&gt;openconfig-interfaces&lt;/name&gt;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&lt;revision&gt;2021-04-06&lt;/revision&gt;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&lt;namespace&gt;http://openconfig.net/yang/interfaces&lt;/namespace&gt;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&lt;deviation&gt;huawei-openconfig-interfaces-deviations-OC-NE-M2K-B&lt;/deviation&gt;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&lt;augmented-by&gt;huawei-openconfig-qos-ext&lt;/augmented-by&gt;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&lt;augmented-by&gt;openconfig-vlan&lt;/augmented-by&gt;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&lt;augmented-by&gt;openconfig-platform-transceiver&lt;/augmented-by&gt;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&lt;augmented-by&gt;openconfig-platform-port&lt;/augmented-by&gt;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&lt;augmented-by&gt;openconfig-if-tunnel&lt;/augmented-by&gt;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&lt;augmented-by&gt;openconfig-if-ip&lt;/augmented-by&gt;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&lt;augmented-by&gt;openconfig-if-ethernet&lt;/augmented-by&gt;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&lt;augmented-by&gt;openconfig-if-aggregate&lt;/augmented-by&gt;</a:t>
            </a:r>
            <a:endParaRPr/>
          </a:p>
          <a:p>
            <a:pPr indent="0" lvl="0" marL="0" marR="0" rtl="0" algn="l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b="0" i="0" lang="en" sz="7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&lt;/module&gt;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